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0"/>
    <p:restoredTop sz="94636"/>
  </p:normalViewPr>
  <p:slideViewPr>
    <p:cSldViewPr snapToGrid="0">
      <p:cViewPr varScale="1">
        <p:scale>
          <a:sx n="87" d="100"/>
          <a:sy n="87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BEEB-F1B8-F096-A169-BA45E4239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44BFFF-C8D2-D52D-48CC-155999D98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BD99E-50D9-3C4F-6F12-24D68F6D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75E11-C27B-6CEB-0665-DBCCB124C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2A501-46B2-FEDA-F59F-07464B9E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6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E5764-9A39-3BE5-56D8-E344F560A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4E2A0-530D-763C-78FC-D081DF137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2894E-9302-50C4-649E-2BF0D866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8E0C2-1BB7-03A2-6898-666CB91F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D4BD4-CBA4-2E4E-4C06-CFDC89A7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3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666DEC-20D2-12BA-7A1B-1BC0D2F31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9737B-CDDF-55C8-BEDD-6DC1F8489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A4205-06A0-44D8-90FA-A8AADF7B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C9EF6-1D76-C4BD-FCF3-103AF528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280BA-A295-69AA-6635-824F6444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5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DC3D-8553-C788-214A-9A6315BE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AA6D6-2043-0765-0C98-468CC428E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FE48A-012A-C4B6-A940-5EE909F98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6D2C4-71AC-6ED1-E763-D0BC6D79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5E9F5-2D8D-299C-3D30-DE00857A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0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D814-EDED-36C9-A563-E3CDB2E03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2294C-88E0-6BC4-858C-AA065DAD4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AB5B1-9919-6F94-8E75-AB8EBAF0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C165E-0F0D-F792-1FCC-095A112C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28C6-9912-2C3D-7670-700B2E68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37393-B922-6D3C-D642-1C94AC652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CC92A-BAC3-1F80-38B6-2DD04EE03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127E7-CAD2-DC71-CFCB-A4D346DD0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9795F-6FE5-2134-BB3A-27B69BAB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9F1F6-88A1-8B45-9606-B4670366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B3855-B532-3093-5245-1BAF8C2D0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F95DB-F788-E9FB-C229-3A8B9ECEB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F9ACC-8AF8-419B-8B0A-70C50B45C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56F0C-D50E-FFC6-9664-AF66DB40D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C3A371-A65B-5F8E-3197-3461CE3C4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19520B-BE89-E5A4-3EFF-40FCB4BB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3C453D-48BB-8FFE-79A2-E05473DC7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894DB-4325-CCE1-B488-5EA8D719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49DABD-665B-DF88-F099-511E6439A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8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E657-536C-F06F-E8A1-CDF9D5A9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DEA63C-2596-DD6A-CF1A-9C59419FE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B3351-D42E-629C-0F03-F6BFB23D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438B2F-03B6-D500-214B-BE21DBE4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9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DBE4E-0E15-D9DA-1668-7A6EF238F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4D7FC1-9417-0B80-FD88-B61F5A04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2C29F-C99C-6F43-1B23-DEE306CC2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1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50CD-C607-F5FF-49AC-A5101C836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C0729-5FA6-1D2C-18F0-EC5713B2E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DD172-DA2E-A790-2052-4E6544335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C636B-A878-E56D-2F08-A54AD047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6B42F-EEDC-D6A9-E2F5-B5D7903AB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546F0-7F07-5350-FDBD-BC6E8AF5E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8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D546E-AFEE-C662-31FB-605D2644D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F1AF1F-C5CC-2762-3E81-62F690E15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8350F-72BC-B45C-0A64-B770D9526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76C4C-8AC6-D93D-512B-90123074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EA440-E87C-F82B-1CA3-795667B74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B2A7B-9ABE-3502-381A-D73ED280F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8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71353-8B89-F767-2B1D-773E7470D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8ED1A-BBB4-8E0C-EE22-93C1E9D3F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35B62-40BA-C86F-0E8C-9108824A2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F759FD-21FD-BF43-A053-3E6F83B22FA6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FC970-472C-0121-BF24-D758865D7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20846-2C6D-8C81-30E8-61A0D8FC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4E6B17-172D-7D49-B2D8-9F824EC1E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3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3443D-AC9B-DCCF-FE60-7FCDD6884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97084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[District]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35568-4218-279B-587C-D19F33411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1119"/>
            <a:ext cx="9144000" cy="97084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Workplace Violence Prevention Plan</a:t>
            </a:r>
          </a:p>
        </p:txBody>
      </p:sp>
    </p:spTree>
    <p:extLst>
      <p:ext uri="{BB962C8B-B14F-4D97-AF65-F5344CB8AC3E}">
        <p14:creationId xmlns:p14="http://schemas.microsoft.com/office/powerpoint/2010/main" val="2593187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829A-B240-7355-B786-EF65A352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41D37-1A87-D2F6-AA52-153C81EA4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how WV issues are communicated to employees]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how WV hazards can be reported to employer and/or law enforcement]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how a WV investigation will be reported back to reporting party]</a:t>
            </a:r>
          </a:p>
        </p:txBody>
      </p:sp>
    </p:spTree>
    <p:extLst>
      <p:ext uri="{BB962C8B-B14F-4D97-AF65-F5344CB8AC3E}">
        <p14:creationId xmlns:p14="http://schemas.microsoft.com/office/powerpoint/2010/main" val="1639802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D88F2-E6E9-5268-413E-0D51CEBB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WV Response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F7A23-0338-A785-CC65-FACF6DADA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district’s standard response protocol (run, hide, fight, etc.)]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site specific points of contact for emergency report]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994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64A3D-8826-EDDC-2C2A-934834ED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Procedures to Identify, Evaluate,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Correct WV Hazards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A18A7-B73D-B4A2-2B20-A0941C18A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48" y="2141537"/>
            <a:ext cx="10515600" cy="4351338"/>
          </a:xfrm>
        </p:spPr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inspection of each site to identify, evaluate, and correct any WV hazard completed prior to implementation of the WVPP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each WV incident [SPED issue]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Periodic inspections of each site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Whenever [District] is made aware of new or unrecognized hazard</a:t>
            </a:r>
          </a:p>
        </p:txBody>
      </p:sp>
    </p:spTree>
    <p:extLst>
      <p:ext uri="{BB962C8B-B14F-4D97-AF65-F5344CB8AC3E}">
        <p14:creationId xmlns:p14="http://schemas.microsoft.com/office/powerpoint/2010/main" val="169751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2D43-4A6E-F47B-725D-1BF78C931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Post-incident Response and Investigation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ABE6C-880F-BC1B-2650-9B15B74FD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who/how a WV incident will be investigated and reported by/to reporting party]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indent="-341313"/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SPED related incident - if student has a 504 plan or Individual Education Program (“IEP”), remediation of any future violence may be addressed by a referral to the 504 or IEP team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1313" indent="-341313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35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778DB-363C-5D8A-720E-A3F2785DF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and Revision of the WVPP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FDE83-1C24-D771-ABA9-732CF742E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procedures to gain input from staff and unions on review and revision of the WVPP]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review (and revision if needed) must be done:</a:t>
            </a:r>
          </a:p>
          <a:p>
            <a:pPr marL="804863" lvl="1" indent="-407988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least annually</a:t>
            </a:r>
          </a:p>
          <a:p>
            <a:pPr marL="804863" lvl="1" indent="-407988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When a hazard is observed or becomes apparent</a:t>
            </a:r>
          </a:p>
          <a:p>
            <a:pPr marL="804863" lvl="1" indent="-407988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After a WV incident</a:t>
            </a:r>
          </a:p>
        </p:txBody>
      </p:sp>
    </p:spTree>
    <p:extLst>
      <p:ext uri="{BB962C8B-B14F-4D97-AF65-F5344CB8AC3E}">
        <p14:creationId xmlns:p14="http://schemas.microsoft.com/office/powerpoint/2010/main" val="1263008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2584F-A408-EBDF-B3E2-9F06E94A9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Training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A9502-D178-271B-A5A3-8D4817BC3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Must be conducted by a person knowledgeable about the WVPP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 for Q&amp;A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WVPP is established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Conducted annually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a new or unrecognized hazard has been identified</a:t>
            </a:r>
          </a:p>
          <a:p>
            <a:pPr marL="682625" lvl="1" indent="-341313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Training may be limited to changes in the plan</a:t>
            </a:r>
          </a:p>
        </p:txBody>
      </p:sp>
    </p:spTree>
    <p:extLst>
      <p:ext uri="{BB962C8B-B14F-4D97-AF65-F5344CB8AC3E}">
        <p14:creationId xmlns:p14="http://schemas.microsoft.com/office/powerpoint/2010/main" val="238660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4793C-0109-71E3-6A19-349BD39FE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Recordkeeping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4081E-D51E-AA89-3B5B-6BFA08471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1466"/>
          </a:xfrm>
        </p:spPr>
        <p:txBody>
          <a:bodyPr>
            <a:normAutofit/>
          </a:bodyPr>
          <a:lstStyle/>
          <a:p>
            <a:pPr marL="341313" marR="0" lvl="0" indent="-341313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and maintain records of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WV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hazard identification, evaluation, and correction, for a minimum of five years</a:t>
            </a:r>
          </a:p>
          <a:p>
            <a:pPr marL="341313" marR="0" lvl="0" indent="-341313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and maintain training records for a minimum of one year and include the following:</a:t>
            </a:r>
          </a:p>
          <a:p>
            <a:pPr marL="682625" marR="0" lvl="1" indent="-34131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Training dates</a:t>
            </a:r>
          </a:p>
          <a:p>
            <a:pPr marL="682625" marR="0" lvl="1" indent="-34131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Contents or a summary of the training sessions</a:t>
            </a:r>
          </a:p>
          <a:p>
            <a:pPr marL="682625" marR="0" lvl="1" indent="-34131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Names and qualifications of those conducting the training</a:t>
            </a:r>
          </a:p>
          <a:p>
            <a:pPr marL="682625" marR="0" lvl="1" indent="-34131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Names and job titles of all attending the training sessions</a:t>
            </a:r>
          </a:p>
          <a:p>
            <a:pPr marL="341313" marR="0" lvl="0" indent="-341313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Maintain violent incident logs for minimum of five years</a:t>
            </a:r>
          </a:p>
          <a:p>
            <a:pPr marL="341313" marR="0" lvl="0" indent="-341313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Maintain records of WV incident investigations for a minimum of five years</a:t>
            </a:r>
          </a:p>
          <a:p>
            <a:pPr marL="682625" marR="0" lvl="1" indent="-34131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records shall not contain medical information pursuant to subdivision (j) of section 56.05 of the Civil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168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8E60-60F3-8DB4-2B2C-0EF552A32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Report WV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74B00-745F-304F-3C91-E45A45F7D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/>
              <a:t>[Insert who receives reports of WV hazards, based upon site</a:t>
            </a:r>
          </a:p>
          <a:p>
            <a:pPr marL="341313" indent="-341313"/>
            <a:r>
              <a:rPr lang="en-US" dirty="0"/>
              <a:t>[Insert who receives all reports for the district]</a:t>
            </a:r>
          </a:p>
        </p:txBody>
      </p:sp>
    </p:spTree>
    <p:extLst>
      <p:ext uri="{BB962C8B-B14F-4D97-AF65-F5344CB8AC3E}">
        <p14:creationId xmlns:p14="http://schemas.microsoft.com/office/powerpoint/2010/main" val="4229220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37BD5-C5BC-84EB-D1BF-4057C25CD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Violent Incident Logs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FB8F2-A17F-32EB-D2B0-01BC9F19C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[Review district’s incident log – what’s in it]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Date, time, location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WV type (Type I –Type IV) based upon definitions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committed WV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Incident description – employee doing job, employee isolated, working in unfamiliar location, etc.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not have to provide identifiable information on victims/witnesses (different than Cal/OSHA 300 Log)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Consequences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Who completed log</a:t>
            </a:r>
          </a:p>
        </p:txBody>
      </p:sp>
    </p:spTree>
    <p:extLst>
      <p:ext uri="{BB962C8B-B14F-4D97-AF65-F5344CB8AC3E}">
        <p14:creationId xmlns:p14="http://schemas.microsoft.com/office/powerpoint/2010/main" val="681722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1D62F-C12B-9222-A4F2-AA9A5930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365125"/>
            <a:ext cx="11049000" cy="1325563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Copies of WVPP, Incident Logs,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Training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F6C1A-9057-C17E-12BC-9EC1C1891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69"/>
            <a:ext cx="10515600" cy="4171893"/>
          </a:xfrm>
        </p:spPr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where/how to obtain records, free of charge]</a:t>
            </a:r>
          </a:p>
        </p:txBody>
      </p:sp>
    </p:spTree>
    <p:extLst>
      <p:ext uri="{BB962C8B-B14F-4D97-AF65-F5344CB8AC3E}">
        <p14:creationId xmlns:p14="http://schemas.microsoft.com/office/powerpoint/2010/main" val="144894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8FDBC-CD3A-67D6-8D88-44FFF6AA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7EAE2-7852-C214-5ACB-DB484545F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Definitions of workplace violence (WV)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Elements of [District’s] Workplace Violence Plan (WVPP)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report a hazard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Violent Incident Log</a:t>
            </a:r>
          </a:p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to obtain copies of the WVPP, Violent Incident Logs, and training records</a:t>
            </a:r>
          </a:p>
        </p:txBody>
      </p:sp>
    </p:spTree>
    <p:extLst>
      <p:ext uri="{BB962C8B-B14F-4D97-AF65-F5344CB8AC3E}">
        <p14:creationId xmlns:p14="http://schemas.microsoft.com/office/powerpoint/2010/main" val="2322922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7EFF-9F94-E944-488D-C903C5938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30395-3231-F588-84E8-3C82DE5AC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[Q&amp;A with person knowledgeable about the WVPP]</a:t>
            </a:r>
          </a:p>
        </p:txBody>
      </p:sp>
    </p:spTree>
    <p:extLst>
      <p:ext uri="{BB962C8B-B14F-4D97-AF65-F5344CB8AC3E}">
        <p14:creationId xmlns:p14="http://schemas.microsoft.com/office/powerpoint/2010/main" val="417858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CC214-A6E8-44E1-F5DB-3D0C71FA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D8E6A-08F8-C3E7-9B99-66340B2B2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21787"/>
          </a:xfrm>
        </p:spPr>
        <p:txBody>
          <a:bodyPr>
            <a:normAutofit fontScale="77500" lnSpcReduction="20000"/>
          </a:bodyPr>
          <a:lstStyle/>
          <a:p>
            <a:pPr marL="341313" marR="0" indent="-341313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Workplace violence</a:t>
            </a:r>
            <a:r>
              <a:rPr lang="en-US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Any act of violence or threat of violence that occurs in a place of employment.</a:t>
            </a:r>
          </a:p>
          <a:p>
            <a:pPr marL="341313" marR="0" indent="-341313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Workplace violence</a:t>
            </a:r>
            <a:r>
              <a:rPr lang="en-US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includes, but is not limited to, the following:</a:t>
            </a:r>
          </a:p>
          <a:p>
            <a:pPr marL="682625" marR="0" lvl="0" indent="-3413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threat or use of physical force against an employee that results in, or has a high likelihood of resulting in, injury, psychological trauma, or stress, regardless of whether the employee sustains an injury.</a:t>
            </a:r>
          </a:p>
          <a:p>
            <a:pPr marL="682625" marR="0" lvl="0" indent="-3413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incident involving a threat or use of a firearm or other dangerous weapon, including the use of common objects as weapons, regardless of whether the employee sustains an injury.</a:t>
            </a:r>
          </a:p>
          <a:p>
            <a:pPr marL="341313" marR="0" lvl="0" indent="-3413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Workplace violence </a:t>
            </a:r>
            <a:r>
              <a:rPr lang="en-US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not include lawful acts of self-defense or defense of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4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C682-500D-B949-D7AF-6CBAC87FD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848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34F8A-4C76-03F2-33A4-670BF49B9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3210"/>
            <a:ext cx="10515600" cy="4935556"/>
          </a:xfrm>
        </p:spPr>
        <p:txBody>
          <a:bodyPr>
            <a:normAutofit fontScale="92500" lnSpcReduction="10000"/>
          </a:bodyPr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Four types of workplace violence: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 1 violence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Workplace violence committed by a person who has no legitimate business at the worksite; includes violent acts by anyone who enters the workplace or approaches employees with the intent to commit a crime</a:t>
            </a: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 2 violence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Workplace violence directed at employees by customers, clients, patients, students, inmates, or visitors</a:t>
            </a: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 3 violence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Workplace violence against an employee by a present or former employee, supervisor, or manager</a:t>
            </a: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2625" marR="0" indent="-34131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 4 violence</a:t>
            </a:r>
            <a:r>
              <a:rPr lang="en-US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Workplace violence committed in the workplace by a person who does not work at the worksite but has, or is known to have had, a personal relationship with an employee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55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BE1E4-9143-DB1F-938E-2562896A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Elements of [District’s]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Workplace Violence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B370E-D36B-52E6-F310-F094600B2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61963" marR="0" lvl="1" indent="-4619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Names or job titles of those responsible for implementing the plan</a:t>
            </a:r>
          </a:p>
          <a:p>
            <a:pPr marL="461963" marR="0" lvl="1" indent="-4619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involvement of employees/unions</a:t>
            </a:r>
          </a:p>
          <a:p>
            <a:pPr marL="461963" marR="0" lvl="1" indent="-4619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Coordinate implementation with other employers</a:t>
            </a:r>
          </a:p>
          <a:p>
            <a:pPr marL="461963" marR="0" lvl="1" indent="-4619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</a:t>
            </a:r>
          </a:p>
          <a:p>
            <a:pPr marL="461963" marR="0" lvl="1" indent="-46196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between management and employees including the following:</a:t>
            </a:r>
          </a:p>
          <a:p>
            <a:pPr marL="804863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Response procedures</a:t>
            </a:r>
          </a:p>
          <a:p>
            <a:pPr marL="804863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Procedures to identify, evaluate, and correct WV hazards</a:t>
            </a:r>
          </a:p>
          <a:p>
            <a:pPr marL="804863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Post-incident response and investigation</a:t>
            </a:r>
          </a:p>
          <a:p>
            <a:pPr marL="804863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Review and revision of the plan</a:t>
            </a:r>
          </a:p>
          <a:p>
            <a:pPr marL="804863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Training</a:t>
            </a:r>
          </a:p>
          <a:p>
            <a:pPr marL="804863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Recordkeeping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F2AA-8609-2FDC-D93F-D8DF08FEF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5667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Names/Duties of Those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Responsible for WVPP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C86C-C188-392C-EB14-BB980B517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/>
              <a:t>[Insert names/job titles/roles]</a:t>
            </a:r>
          </a:p>
        </p:txBody>
      </p:sp>
    </p:spTree>
    <p:extLst>
      <p:ext uri="{BB962C8B-B14F-4D97-AF65-F5344CB8AC3E}">
        <p14:creationId xmlns:p14="http://schemas.microsoft.com/office/powerpoint/2010/main" val="138047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638B5-2160-9420-87D3-286425F1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Involvement of Staff and Union in Development and Implementation of WVPP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7A1E4-E23C-F972-744A-A3894E366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019"/>
            <a:ext cx="10515600" cy="4204944"/>
          </a:xfrm>
        </p:spPr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what steps were made to gain input on the plan, implementation, and training]</a:t>
            </a:r>
          </a:p>
        </p:txBody>
      </p:sp>
    </p:spTree>
    <p:extLst>
      <p:ext uri="{BB962C8B-B14F-4D97-AF65-F5344CB8AC3E}">
        <p14:creationId xmlns:p14="http://schemas.microsoft.com/office/powerpoint/2010/main" val="186830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E662-6691-9D9C-D928-F530C3788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Coordination with other Employers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D0618-828F-19F8-033D-43C25A3BB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what steps were made to ensure plans are coordinated]</a:t>
            </a:r>
          </a:p>
        </p:txBody>
      </p:sp>
    </p:spTree>
    <p:extLst>
      <p:ext uri="{BB962C8B-B14F-4D97-AF65-F5344CB8AC3E}">
        <p14:creationId xmlns:p14="http://schemas.microsoft.com/office/powerpoint/2010/main" val="111346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3FF-B624-206C-11DB-5EE53296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Compliance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625A6-AA14-E983-AC7A-F34A2C94B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[Insert steps of plan to gain compliance]</a:t>
            </a:r>
          </a:p>
        </p:txBody>
      </p:sp>
    </p:spTree>
    <p:extLst>
      <p:ext uri="{BB962C8B-B14F-4D97-AF65-F5344CB8AC3E}">
        <p14:creationId xmlns:p14="http://schemas.microsoft.com/office/powerpoint/2010/main" val="67539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957</Words>
  <Application>Microsoft Office PowerPoint</Application>
  <PresentationFormat>Widescreen</PresentationFormat>
  <Paragraphs>99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Courier New</vt:lpstr>
      <vt:lpstr>Office Theme</vt:lpstr>
      <vt:lpstr>[District]</vt:lpstr>
      <vt:lpstr>Agenda</vt:lpstr>
      <vt:lpstr>Definitions</vt:lpstr>
      <vt:lpstr>Definitions</vt:lpstr>
      <vt:lpstr>Elements of [District’s] Workplace Violence Plan</vt:lpstr>
      <vt:lpstr>Names/Duties of Those Responsible for WVPP</vt:lpstr>
      <vt:lpstr>Involvement of Staff and Union in Development and Implementation of WVPP</vt:lpstr>
      <vt:lpstr>Coordination with other Employers</vt:lpstr>
      <vt:lpstr>Compliance </vt:lpstr>
      <vt:lpstr>Communication</vt:lpstr>
      <vt:lpstr>WV Response Procedures</vt:lpstr>
      <vt:lpstr>Procedures to Identify, Evaluate, and Correct WV Hazards</vt:lpstr>
      <vt:lpstr>Post-incident Response and Investigation</vt:lpstr>
      <vt:lpstr>Review and Revision of the WVPP</vt:lpstr>
      <vt:lpstr>Training </vt:lpstr>
      <vt:lpstr>Recordkeeping</vt:lpstr>
      <vt:lpstr>How to Report WV </vt:lpstr>
      <vt:lpstr>Violent Incident Logs</vt:lpstr>
      <vt:lpstr>Copies of WVPP, Incident Logs, Training Records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Pafford</dc:creator>
  <cp:lastModifiedBy>RoseAnn Franco</cp:lastModifiedBy>
  <cp:revision>15</cp:revision>
  <cp:lastPrinted>2024-05-20T17:00:14Z</cp:lastPrinted>
  <dcterms:created xsi:type="dcterms:W3CDTF">2024-05-03T16:33:31Z</dcterms:created>
  <dcterms:modified xsi:type="dcterms:W3CDTF">2024-05-21T21:29:49Z</dcterms:modified>
</cp:coreProperties>
</file>